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60" r:id="rId3"/>
    <p:sldId id="261" r:id="rId4"/>
    <p:sldId id="262" r:id="rId5"/>
    <p:sldId id="263" r:id="rId6"/>
    <p:sldId id="303" r:id="rId7"/>
    <p:sldId id="264" r:id="rId8"/>
    <p:sldId id="265" r:id="rId9"/>
    <p:sldId id="266" r:id="rId10"/>
    <p:sldId id="267" r:id="rId11"/>
    <p:sldId id="330" r:id="rId12"/>
    <p:sldId id="268" r:id="rId13"/>
    <p:sldId id="342" r:id="rId14"/>
    <p:sldId id="271" r:id="rId15"/>
    <p:sldId id="272" r:id="rId16"/>
    <p:sldId id="343" r:id="rId17"/>
    <p:sldId id="297" r:id="rId18"/>
    <p:sldId id="274" r:id="rId19"/>
    <p:sldId id="275" r:id="rId20"/>
    <p:sldId id="344" r:id="rId21"/>
    <p:sldId id="345" r:id="rId22"/>
    <p:sldId id="346" r:id="rId23"/>
    <p:sldId id="276" r:id="rId24"/>
    <p:sldId id="316" r:id="rId25"/>
    <p:sldId id="277" r:id="rId26"/>
    <p:sldId id="317" r:id="rId27"/>
    <p:sldId id="335" r:id="rId28"/>
    <p:sldId id="336" r:id="rId29"/>
    <p:sldId id="337" r:id="rId30"/>
    <p:sldId id="338" r:id="rId31"/>
    <p:sldId id="300" r:id="rId32"/>
    <p:sldId id="301" r:id="rId33"/>
    <p:sldId id="302" r:id="rId34"/>
    <p:sldId id="278" r:id="rId35"/>
    <p:sldId id="279" r:id="rId36"/>
    <p:sldId id="280" r:id="rId37"/>
    <p:sldId id="281" r:id="rId38"/>
    <p:sldId id="299" r:id="rId39"/>
    <p:sldId id="339" r:id="rId40"/>
    <p:sldId id="282" r:id="rId41"/>
    <p:sldId id="283" r:id="rId42"/>
    <p:sldId id="298" r:id="rId43"/>
    <p:sldId id="340" r:id="rId44"/>
    <p:sldId id="341" r:id="rId45"/>
    <p:sldId id="296" r:id="rId46"/>
    <p:sldId id="286" r:id="rId4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641" autoAdjust="0"/>
  </p:normalViewPr>
  <p:slideViewPr>
    <p:cSldViewPr>
      <p:cViewPr varScale="1">
        <p:scale>
          <a:sx n="79" d="100"/>
          <a:sy n="79" d="100"/>
        </p:scale>
        <p:origin x="765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98AD84-DA25-4A4F-8512-50B87BF9D411}" type="datetimeFigureOut">
              <a:rPr lang="el-GR" smtClean="0"/>
              <a:t>1/7/2026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018F9-263E-43CE-98A0-DD63E5F926A2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B1232-08EF-4D0B-968B-19FA4DCEB7CC}" type="datetimeFigureOut">
              <a:rPr lang="el-GR" smtClean="0"/>
              <a:pPr/>
              <a:t>1/7/2026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C8724-813C-49C4-BF90-74E87CF2D34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68.png"/><Relationship Id="rId5" Type="http://schemas.openxmlformats.org/officeDocument/2006/relationships/image" Target="../media/image63.png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9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Relationship Id="rId9" Type="http://schemas.openxmlformats.org/officeDocument/2006/relationships/image" Target="../media/image1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8.png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cosmo-simul.mp4" TargetMode="External"/><Relationship Id="rId1" Type="http://schemas.microsoft.com/office/2007/relationships/media" Target="cosmo-simul.mp4" TargetMode="Externa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4.png"/><Relationship Id="rId4" Type="http://schemas.openxmlformats.org/officeDocument/2006/relationships/image" Target="../media/image2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3121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786058"/>
            <a:ext cx="7215238" cy="375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14290"/>
            <a:ext cx="524198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4"/>
            <a:ext cx="8628222" cy="1383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571744"/>
            <a:ext cx="872337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838999"/>
            <a:ext cx="4286248" cy="301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3786190"/>
            <a:ext cx="4000496" cy="1196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5786" y="5116513"/>
            <a:ext cx="2333166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571B49-729F-33BF-6027-27F49CB93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368725"/>
            <a:ext cx="3933854" cy="7286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BEB813-5A84-1529-60F7-1772C4E3E7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312494"/>
            <a:ext cx="7488832" cy="11677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54B83C-FA4A-A86A-BC2D-2F8921180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170" y="2637081"/>
            <a:ext cx="7344816" cy="18832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E2BAA6-E8B7-EC4F-09F9-5F095EFC3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621" y="4855033"/>
            <a:ext cx="8012758" cy="138094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85728"/>
            <a:ext cx="476373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357298"/>
            <a:ext cx="8687881" cy="518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928802"/>
            <a:ext cx="4336287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857628"/>
            <a:ext cx="413319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5072074"/>
            <a:ext cx="299788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8654" y="1928802"/>
            <a:ext cx="442534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14942" y="4000503"/>
            <a:ext cx="3000396" cy="639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00760" y="5572140"/>
            <a:ext cx="1428728" cy="665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- TextBox"/>
          <p:cNvSpPr txBox="1"/>
          <p:nvPr/>
        </p:nvSpPr>
        <p:spPr>
          <a:xfrm>
            <a:off x="6858016" y="4857760"/>
            <a:ext cx="8354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Small z</a:t>
            </a:r>
            <a:endParaRPr lang="el-GR" dirty="0"/>
          </a:p>
        </p:txBody>
      </p:sp>
      <p:sp>
        <p:nvSpPr>
          <p:cNvPr id="13" name="12 - Βέλος προς τα κάτω"/>
          <p:cNvSpPr/>
          <p:nvPr/>
        </p:nvSpPr>
        <p:spPr>
          <a:xfrm>
            <a:off x="6643702" y="4572008"/>
            <a:ext cx="142876" cy="928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57522" y="6286520"/>
            <a:ext cx="5786478" cy="26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357422" y="2714620"/>
            <a:ext cx="151376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46030" y="2847557"/>
            <a:ext cx="140335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C41E3-5B6C-10D1-6818-EBAA0F973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364A28-BCC5-EDD1-B281-AF89A821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404664"/>
            <a:ext cx="5167350" cy="6810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4AE2E4-F03B-E858-1DFE-22965C7DD3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340768"/>
            <a:ext cx="6786612" cy="5381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083AEF-4793-B0C7-554E-C850412CE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6" y="2276872"/>
            <a:ext cx="4104454" cy="8640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E2D826-2A82-2A7B-FB09-CC59C49E88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1770700"/>
            <a:ext cx="2209816" cy="18764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F1A530-BDBD-A3D6-8926-DD4DC80639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051" y="3662202"/>
            <a:ext cx="7615915" cy="10629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378FA9-5C57-0B39-52AB-C150F6ADF1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051" y="4789173"/>
            <a:ext cx="6548485" cy="9144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343554-B503-2B67-1EFD-97F1AC995A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9755" y="5703579"/>
            <a:ext cx="8541194" cy="106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89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5" y="285728"/>
            <a:ext cx="654193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71546"/>
            <a:ext cx="857256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14554"/>
            <a:ext cx="5544371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Google Shape;213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43570" y="1714488"/>
            <a:ext cx="3048000" cy="50006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85728"/>
            <a:ext cx="6131321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214422"/>
            <a:ext cx="8783047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714620"/>
            <a:ext cx="8300603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480" y="4643446"/>
            <a:ext cx="4857784" cy="17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30B65-24B9-D71F-1507-3B309E8C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2D66F9-2B7A-2940-F9F0-82553AAA7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476672"/>
            <a:ext cx="5248845" cy="6480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F2CE0E-F245-3B15-EEE6-981F045D2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412776"/>
            <a:ext cx="7912442" cy="12961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4F2111-8B33-445C-3940-132157550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7" y="2852936"/>
            <a:ext cx="7997129" cy="14401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C77F1B-1FEA-AA9C-3D83-332427569A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4653135"/>
            <a:ext cx="7776864" cy="168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9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8604"/>
            <a:ext cx="6988863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14422"/>
            <a:ext cx="8463565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286124"/>
            <a:ext cx="4940300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3000372"/>
            <a:ext cx="3214710" cy="2049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 descr="C:\Users\USER\AppData\Local\Temp\SNAGHTML8817e89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5126012"/>
            <a:ext cx="2071702" cy="1731988"/>
          </a:xfrm>
          <a:prstGeom prst="rect">
            <a:avLst/>
          </a:prstGeom>
          <a:noFill/>
        </p:spPr>
      </p:pic>
      <p:sp>
        <p:nvSpPr>
          <p:cNvPr id="11" name="10 - Δεξιό βέλος"/>
          <p:cNvSpPr/>
          <p:nvPr/>
        </p:nvSpPr>
        <p:spPr>
          <a:xfrm>
            <a:off x="6357950" y="2857496"/>
            <a:ext cx="214314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11 - TextBox"/>
          <p:cNvSpPr txBox="1"/>
          <p:nvPr/>
        </p:nvSpPr>
        <p:spPr>
          <a:xfrm>
            <a:off x="7143768" y="2571744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time</a:t>
            </a:r>
            <a:endParaRPr lang="el-G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5" y="214290"/>
            <a:ext cx="5220469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000108"/>
            <a:ext cx="820777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1571612"/>
            <a:ext cx="4643470" cy="228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bao-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14480" y="3500437"/>
            <a:ext cx="5786478" cy="3254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14290"/>
            <a:ext cx="57150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383" y="1214422"/>
            <a:ext cx="876461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786058"/>
            <a:ext cx="700881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9366" y="108109"/>
            <a:ext cx="5585839" cy="735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857232"/>
            <a:ext cx="8286808" cy="2037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928934"/>
            <a:ext cx="8929718" cy="469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643314"/>
            <a:ext cx="8362950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421D8-8825-39D3-0616-D5E72E595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7F638C-BDC8-71E1-D479-1E0A8816D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404664"/>
            <a:ext cx="5662654" cy="6667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D00529-4175-CBF7-AA6E-77D58B374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707" y="1772816"/>
            <a:ext cx="7718693" cy="19106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2C6613-C01D-341B-2EE5-93A7CAEE1E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4293095"/>
            <a:ext cx="7776864" cy="216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41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ADFD0-95E0-9C1A-A4B7-86A984B05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9F4BC4-7A1C-733A-6A7C-F2B04DD2B3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5" y="404664"/>
            <a:ext cx="4500499" cy="7200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4243D2-32B9-3A39-DF96-79E6D2509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340768"/>
            <a:ext cx="7560840" cy="14790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C9FD7C-8B45-6072-B4E9-F7B0B32733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1273" y="3078953"/>
            <a:ext cx="3576911" cy="7192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C20E87-F261-03AF-DDC5-0A54CADF1F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560" y="4149080"/>
            <a:ext cx="7474528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58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5045D-FF8F-250E-A973-AE5B702B4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16B8DC-6073-495E-7830-A65A9AA52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2" y="620688"/>
            <a:ext cx="5419765" cy="6858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EF4213-4A9C-EDCF-2966-F74E60EA5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362" y="1628800"/>
            <a:ext cx="7492586" cy="17281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3E57CF-B96B-4BBB-9286-5EE9A377B9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3679299"/>
            <a:ext cx="6691361" cy="280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53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52"/>
            <a:ext cx="667636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7500990" cy="118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214554"/>
            <a:ext cx="8358246" cy="95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500414"/>
            <a:ext cx="585791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1" y="3643314"/>
            <a:ext cx="2500299" cy="780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29422" y="5072074"/>
            <a:ext cx="2214578" cy="1472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429520" y="4643446"/>
            <a:ext cx="1071570" cy="321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lid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0"/>
            <a:ext cx="5036192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642918"/>
            <a:ext cx="861629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71546"/>
            <a:ext cx="503096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152165"/>
            <a:ext cx="4714908" cy="3705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lid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9264A4-A296-7E7E-06D0-9111D4C21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073575"/>
            <a:ext cx="2752745" cy="6143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6943F8-C92B-68BC-7CD3-867D808848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428" y="1073575"/>
            <a:ext cx="2833708" cy="60007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lid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lid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lid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290"/>
            <a:ext cx="678285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69"/>
            <a:ext cx="6357982" cy="290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Google Shape;125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57356" y="3857604"/>
            <a:ext cx="4929222" cy="3000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15140" y="928670"/>
            <a:ext cx="1889669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lide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BB7D35-EAAE-DE0E-8517-4AA11AEAF0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908720"/>
            <a:ext cx="4968552" cy="65848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285728"/>
            <a:ext cx="3143240" cy="275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142852"/>
            <a:ext cx="6821097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000108"/>
            <a:ext cx="50038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429000"/>
            <a:ext cx="49403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43570" y="3286124"/>
            <a:ext cx="3020545" cy="2713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7 - Ομάδα"/>
          <p:cNvGrpSpPr/>
          <p:nvPr/>
        </p:nvGrpSpPr>
        <p:grpSpPr>
          <a:xfrm>
            <a:off x="1000100" y="5286388"/>
            <a:ext cx="3500462" cy="1357322"/>
            <a:chOff x="357158" y="3071810"/>
            <a:chExt cx="3571900" cy="1486610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57158" y="3071810"/>
              <a:ext cx="3571900" cy="1486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9 - TextBox"/>
            <p:cNvSpPr txBox="1"/>
            <p:nvPr/>
          </p:nvSpPr>
          <p:spPr>
            <a:xfrm>
              <a:off x="928662" y="3071810"/>
              <a:ext cx="521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k=1</a:t>
              </a:r>
              <a:endParaRPr lang="el-GR" dirty="0"/>
            </a:p>
          </p:txBody>
        </p:sp>
        <p:sp>
          <p:nvSpPr>
            <p:cNvPr id="11" name="10 - TextBox"/>
            <p:cNvSpPr txBox="1"/>
            <p:nvPr/>
          </p:nvSpPr>
          <p:spPr>
            <a:xfrm>
              <a:off x="3214678" y="3071810"/>
              <a:ext cx="521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k=0</a:t>
              </a:r>
              <a:endParaRPr lang="el-GR" dirty="0"/>
            </a:p>
          </p:txBody>
        </p:sp>
        <p:sp>
          <p:nvSpPr>
            <p:cNvPr id="12" name="11 - TextBox"/>
            <p:cNvSpPr txBox="1"/>
            <p:nvPr/>
          </p:nvSpPr>
          <p:spPr>
            <a:xfrm>
              <a:off x="1928794" y="3071810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k=-1</a:t>
              </a:r>
              <a:endParaRPr lang="el-G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583565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357298"/>
            <a:ext cx="5220689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714752"/>
            <a:ext cx="499110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Google Shape;255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14910" y="3786166"/>
            <a:ext cx="3929090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285727"/>
            <a:ext cx="2786082" cy="3323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768651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4156013"/>
            <a:ext cx="5572132" cy="270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42852"/>
            <a:ext cx="534047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00108"/>
            <a:ext cx="8875643" cy="67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643050"/>
            <a:ext cx="571135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3230498"/>
            <a:ext cx="5043478" cy="362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57166"/>
            <a:ext cx="604713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8840366" cy="669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857364"/>
            <a:ext cx="8715436" cy="122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6050" y="3195235"/>
            <a:ext cx="4643470" cy="3476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D84942-C585-045E-4622-E9A0B8BE9C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8369" y="2827728"/>
            <a:ext cx="1419235" cy="6191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BAF6A0-BF18-005E-BC9E-36F6F1CF8F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2120" y="1480066"/>
            <a:ext cx="2892332" cy="4882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694E63-B229-C545-E925-601978B66C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5976" y="1480066"/>
            <a:ext cx="960973" cy="5228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FB1D92-85BA-3AE3-59E5-7D2A7721AAA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6949" y="3761688"/>
            <a:ext cx="2657494" cy="728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14290"/>
            <a:ext cx="4822065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000108"/>
            <a:ext cx="6715172" cy="253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571876"/>
            <a:ext cx="6929486" cy="1299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5143512"/>
            <a:ext cx="6643734" cy="1399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14290"/>
            <a:ext cx="460096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7298"/>
            <a:ext cx="8929718" cy="4374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85728"/>
            <a:ext cx="340553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142984"/>
            <a:ext cx="81915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857364"/>
            <a:ext cx="8429684" cy="1629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672674"/>
            <a:ext cx="4572000" cy="261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29191" y="3429001"/>
            <a:ext cx="473547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74E2A-E240-D54C-1F74-F289EE3F1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196591-559F-DA6D-1DF5-26022DB30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04" y="620688"/>
            <a:ext cx="5772192" cy="7334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204B65-A76B-9904-F96B-87EAFB41F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412776"/>
            <a:ext cx="5491203" cy="21002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DF73C-C34D-8437-D015-FE2CD5F3EE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3520084"/>
            <a:ext cx="5438815" cy="17716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33A56D-BD3F-8C24-2F55-F542F04F3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0152" y="1484784"/>
            <a:ext cx="3131840" cy="25025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379447-87E9-7E45-891E-761FB44A7B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3146" y="4004111"/>
            <a:ext cx="3380854" cy="278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31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321186"/>
            <a:ext cx="1713428" cy="253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14290"/>
            <a:ext cx="57912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071546"/>
            <a:ext cx="8643998" cy="1569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2500306"/>
            <a:ext cx="7697809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4572008"/>
            <a:ext cx="5419431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285728"/>
            <a:ext cx="4572032" cy="60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1787" y="1142984"/>
            <a:ext cx="8942213" cy="155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cosmo-simul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8662" y="3143248"/>
            <a:ext cx="6000792" cy="3207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42852"/>
            <a:ext cx="2357454" cy="74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000108"/>
            <a:ext cx="6929454" cy="2135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429000"/>
            <a:ext cx="492922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3500438"/>
            <a:ext cx="2928926" cy="2640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- Δεξιό βέλος"/>
          <p:cNvSpPr/>
          <p:nvPr/>
        </p:nvSpPr>
        <p:spPr>
          <a:xfrm>
            <a:off x="5214942" y="4286256"/>
            <a:ext cx="928694" cy="642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85728"/>
            <a:ext cx="5593595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285860"/>
            <a:ext cx="50292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142984"/>
            <a:ext cx="4000496" cy="190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857628"/>
            <a:ext cx="4857784" cy="1334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29256" y="3214685"/>
            <a:ext cx="3214710" cy="3036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5CA36-AADB-B95B-06FF-EE0F693E1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623909-7BA3-1DB7-9364-C4D3A28D9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32655"/>
            <a:ext cx="6120680" cy="6748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46635C-A59E-F3FC-EED4-4D4113BE0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18" y="1268759"/>
            <a:ext cx="7136050" cy="34151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ADC675-9CEB-EB9D-0B49-74A1D2DE20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4981087"/>
            <a:ext cx="6858000" cy="121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2159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08433-3B33-E5B6-196F-CFEBCFA76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9F1077-6900-937B-DFF5-B18EDB001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88640"/>
            <a:ext cx="5251049" cy="7920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1A9307-9FAE-1CC6-9DB0-7521EB040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052736"/>
            <a:ext cx="7272808" cy="3036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B25A80-6ACB-6303-CCAF-7A2BFDB060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4161167"/>
            <a:ext cx="7000926" cy="130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70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42852"/>
            <a:ext cx="638211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3346" y="1142984"/>
            <a:ext cx="886065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214554"/>
            <a:ext cx="8748791" cy="81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286124"/>
            <a:ext cx="778495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657E1B-2F79-71D3-A8C7-6DFFDE9D12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3549" y="2029814"/>
            <a:ext cx="2135392" cy="551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14290"/>
            <a:ext cx="698901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357298"/>
            <a:ext cx="8621631" cy="137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8114" y="3214686"/>
            <a:ext cx="895588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14290"/>
            <a:ext cx="615557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14422"/>
            <a:ext cx="9083950" cy="63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143116"/>
            <a:ext cx="827405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3786190"/>
            <a:ext cx="843953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19" y="4500570"/>
            <a:ext cx="344325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9124" y="4643446"/>
            <a:ext cx="2428892" cy="1548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 descr="C:\Users\USER\AppData\Local\Temp\SNAGHTML8817e89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00892" y="4714884"/>
            <a:ext cx="1708999" cy="1428760"/>
          </a:xfrm>
          <a:prstGeom prst="rect">
            <a:avLst/>
          </a:prstGeom>
          <a:noFill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29190" y="1643050"/>
            <a:ext cx="3214710" cy="208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14290"/>
            <a:ext cx="615557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214422"/>
            <a:ext cx="4000528" cy="229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4143380"/>
            <a:ext cx="5388589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286123"/>
            <a:ext cx="7429552" cy="862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1071546"/>
            <a:ext cx="564214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3898504"/>
            <a:ext cx="1928826" cy="295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43240" y="1785926"/>
            <a:ext cx="6000760" cy="47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4290"/>
            <a:ext cx="616483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00108"/>
            <a:ext cx="8768685" cy="1103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5500678"/>
            <a:ext cx="475407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4 - Ομάδα"/>
          <p:cNvGrpSpPr/>
          <p:nvPr/>
        </p:nvGrpSpPr>
        <p:grpSpPr>
          <a:xfrm>
            <a:off x="500034" y="2714620"/>
            <a:ext cx="3763686" cy="2000264"/>
            <a:chOff x="4451652" y="1857364"/>
            <a:chExt cx="4692348" cy="2571768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451652" y="1857364"/>
              <a:ext cx="4692348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7" name="6 - Ευθύγραμμο βέλος σύνδεσης"/>
            <p:cNvCxnSpPr/>
            <p:nvPr/>
          </p:nvCxnSpPr>
          <p:spPr>
            <a:xfrm>
              <a:off x="5143504" y="2714620"/>
              <a:ext cx="571504" cy="214314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7 - TextBox"/>
            <p:cNvSpPr txBox="1"/>
            <p:nvPr/>
          </p:nvSpPr>
          <p:spPr>
            <a:xfrm>
              <a:off x="5286380" y="2285992"/>
              <a:ext cx="7409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a(t</a:t>
              </a:r>
              <a:r>
                <a:rPr lang="en-US" sz="2400" b="1" baseline="-25000" dirty="0"/>
                <a:t>1</a:t>
              </a:r>
              <a:r>
                <a:rPr lang="en-US" sz="2400" b="1" dirty="0"/>
                <a:t>)</a:t>
              </a:r>
              <a:endParaRPr lang="el-GR" sz="2400" b="1" dirty="0"/>
            </a:p>
          </p:txBody>
        </p:sp>
        <p:cxnSp>
          <p:nvCxnSpPr>
            <p:cNvPr id="9" name="8 - Ευθύγραμμο βέλος σύνδεσης"/>
            <p:cNvCxnSpPr/>
            <p:nvPr/>
          </p:nvCxnSpPr>
          <p:spPr>
            <a:xfrm>
              <a:off x="7429520" y="2428868"/>
              <a:ext cx="928694" cy="35719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9 - TextBox"/>
            <p:cNvSpPr txBox="1"/>
            <p:nvPr/>
          </p:nvSpPr>
          <p:spPr>
            <a:xfrm>
              <a:off x="7715272" y="2000240"/>
              <a:ext cx="7409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a(t</a:t>
              </a:r>
              <a:r>
                <a:rPr lang="en-US" sz="2400" b="1" baseline="-25000" dirty="0"/>
                <a:t>2</a:t>
              </a:r>
              <a:r>
                <a:rPr lang="en-US" sz="2400" b="1" dirty="0"/>
                <a:t>)</a:t>
              </a:r>
              <a:endParaRPr lang="el-GR" sz="2400" b="1" dirty="0"/>
            </a:p>
          </p:txBody>
        </p:sp>
      </p:grpSp>
      <p:grpSp>
        <p:nvGrpSpPr>
          <p:cNvPr id="11" name="10 - Ομάδα"/>
          <p:cNvGrpSpPr/>
          <p:nvPr/>
        </p:nvGrpSpPr>
        <p:grpSpPr>
          <a:xfrm>
            <a:off x="5214942" y="5500678"/>
            <a:ext cx="3500462" cy="1357322"/>
            <a:chOff x="357158" y="3071810"/>
            <a:chExt cx="3571900" cy="1486610"/>
          </a:xfrm>
        </p:grpSpPr>
        <p:pic>
          <p:nvPicPr>
            <p:cNvPr id="12" name="Picture 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57158" y="3071810"/>
              <a:ext cx="3571900" cy="1486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12 - TextBox"/>
            <p:cNvSpPr txBox="1"/>
            <p:nvPr/>
          </p:nvSpPr>
          <p:spPr>
            <a:xfrm>
              <a:off x="928662" y="3071810"/>
              <a:ext cx="521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k=1</a:t>
              </a:r>
              <a:endParaRPr lang="el-GR" dirty="0"/>
            </a:p>
          </p:txBody>
        </p:sp>
        <p:sp>
          <p:nvSpPr>
            <p:cNvPr id="14" name="13 - TextBox"/>
            <p:cNvSpPr txBox="1"/>
            <p:nvPr/>
          </p:nvSpPr>
          <p:spPr>
            <a:xfrm>
              <a:off x="3214678" y="3071810"/>
              <a:ext cx="521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k=0</a:t>
              </a:r>
              <a:endParaRPr lang="el-GR" dirty="0"/>
            </a:p>
          </p:txBody>
        </p:sp>
        <p:sp>
          <p:nvSpPr>
            <p:cNvPr id="15" name="14 - TextBox"/>
            <p:cNvSpPr txBox="1"/>
            <p:nvPr/>
          </p:nvSpPr>
          <p:spPr>
            <a:xfrm>
              <a:off x="1928794" y="3071810"/>
              <a:ext cx="5918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k=-1</a:t>
              </a:r>
              <a:endParaRPr lang="el-GR" dirty="0"/>
            </a:p>
          </p:txBody>
        </p:sp>
      </p:grpSp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9114" y="2174612"/>
            <a:ext cx="8824238" cy="631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72000" y="2928934"/>
            <a:ext cx="434751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2844" y="4714884"/>
            <a:ext cx="878914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515877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142984"/>
            <a:ext cx="8773075" cy="123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9072" y="2428868"/>
            <a:ext cx="8904928" cy="13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3701820"/>
            <a:ext cx="1774828" cy="3156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285728"/>
            <a:ext cx="275458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6578" y="1785926"/>
            <a:ext cx="57150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9AC584F-D981-4D24-765B-5019F9C346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5816" y="3686610"/>
            <a:ext cx="5472153" cy="4429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4DCC0F-F48D-F93E-3439-FAE8E24487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15816" y="4143630"/>
            <a:ext cx="5328592" cy="2685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6445056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14356"/>
            <a:ext cx="766008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928802"/>
            <a:ext cx="8858280" cy="1424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71876"/>
            <a:ext cx="6286544" cy="305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- TextBox"/>
          <p:cNvSpPr txBox="1"/>
          <p:nvPr/>
        </p:nvSpPr>
        <p:spPr>
          <a:xfrm>
            <a:off x="6286480" y="3441680"/>
            <a:ext cx="2857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The negative pressure </a:t>
            </a:r>
            <a:r>
              <a:rPr lang="en-US" dirty="0">
                <a:solidFill>
                  <a:srgbClr val="0070C0"/>
                </a:solidFill>
              </a:rPr>
              <a:t>(</a:t>
            </a:r>
            <a:r>
              <a:rPr lang="en-US" dirty="0">
                <a:solidFill>
                  <a:srgbClr val="FF0000"/>
                </a:solidFill>
              </a:rPr>
              <a:t>tension</a:t>
            </a:r>
            <a:r>
              <a:rPr lang="en-US" dirty="0">
                <a:solidFill>
                  <a:srgbClr val="0070C0"/>
                </a:solidFill>
              </a:rPr>
              <a:t>) inherent to the Cosmological Constant dictates that as </a:t>
            </a:r>
            <a:r>
              <a:rPr lang="en-US" dirty="0" err="1">
                <a:solidFill>
                  <a:srgbClr val="0070C0"/>
                </a:solidFill>
              </a:rPr>
              <a:t>spacetime</a:t>
            </a:r>
            <a:r>
              <a:rPr lang="en-US" dirty="0">
                <a:solidFill>
                  <a:srgbClr val="0070C0"/>
                </a:solidFill>
              </a:rPr>
              <a:t> expands, </a:t>
            </a:r>
            <a:r>
              <a:rPr lang="en-US" b="1" dirty="0">
                <a:solidFill>
                  <a:srgbClr val="FF0000"/>
                </a:solidFill>
              </a:rPr>
              <a:t>new energy is spontaneously created </a:t>
            </a:r>
            <a:r>
              <a:rPr lang="en-US" b="1" dirty="0">
                <a:solidFill>
                  <a:srgbClr val="0070C0"/>
                </a:solidFill>
              </a:rPr>
              <a:t>in the vacuum</a:t>
            </a:r>
            <a:r>
              <a:rPr lang="en-US" dirty="0">
                <a:solidFill>
                  <a:srgbClr val="0070C0"/>
                </a:solidFill>
              </a:rPr>
              <a:t>. This generated energy maintains a </a:t>
            </a:r>
            <a:r>
              <a:rPr lang="en-US" b="1" dirty="0">
                <a:solidFill>
                  <a:srgbClr val="FF0000"/>
                </a:solidFill>
              </a:rPr>
              <a:t>constant energy density</a:t>
            </a:r>
            <a:r>
              <a:rPr lang="en-US" dirty="0">
                <a:solidFill>
                  <a:srgbClr val="0070C0"/>
                </a:solidFill>
              </a:rPr>
              <a:t>, which, in turn, is the source of the repulsive gravity driving the universe's acceleration.</a:t>
            </a:r>
            <a:endParaRPr lang="el-G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4347</TotalTime>
  <Words>81</Words>
  <Application>Microsoft Office PowerPoint</Application>
  <PresentationFormat>On-screen Show (4:3)</PresentationFormat>
  <Paragraphs>11</Paragraphs>
  <Slides>46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9" baseType="lpstr">
      <vt:lpstr>Arial</vt:lpstr>
      <vt:lpstr>Calibri</vt:lpstr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ΛΕΑΝΔΡΟΣ ΠΕΡΙΒΟΛΑΡΟΠΟΥΛΟΣ</cp:lastModifiedBy>
  <cp:revision>80</cp:revision>
  <dcterms:created xsi:type="dcterms:W3CDTF">2025-11-25T10:37:39Z</dcterms:created>
  <dcterms:modified xsi:type="dcterms:W3CDTF">2026-07-03T12:36:15Z</dcterms:modified>
</cp:coreProperties>
</file>